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21"/>
  </p:notesMasterIdLst>
  <p:sldIdLst>
    <p:sldId id="260" r:id="rId5"/>
    <p:sldId id="257" r:id="rId6"/>
    <p:sldId id="265" r:id="rId7"/>
    <p:sldId id="282" r:id="rId8"/>
    <p:sldId id="267" r:id="rId9"/>
    <p:sldId id="275" r:id="rId10"/>
    <p:sldId id="274" r:id="rId11"/>
    <p:sldId id="273" r:id="rId12"/>
    <p:sldId id="277" r:id="rId13"/>
    <p:sldId id="278" r:id="rId14"/>
    <p:sldId id="279" r:id="rId15"/>
    <p:sldId id="281" r:id="rId16"/>
    <p:sldId id="280" r:id="rId17"/>
    <p:sldId id="283" r:id="rId18"/>
    <p:sldId id="266" r:id="rId19"/>
    <p:sldId id="268"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660"/>
  </p:normalViewPr>
  <p:slideViewPr>
    <p:cSldViewPr snapToGrid="0">
      <p:cViewPr varScale="1">
        <p:scale>
          <a:sx n="115" d="100"/>
          <a:sy n="115" d="100"/>
        </p:scale>
        <p:origin x="318"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F774C-70F7-4ED4-813C-739E51CF8487}" type="datetimeFigureOut">
              <a:rPr lang="en-US" smtClean="0"/>
              <a:t>4/14/2023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24A772-5D94-4F12-8B86-44D4FB26368F}" type="slidenum">
              <a:rPr lang="en-US" smtClean="0"/>
              <a:t>‹#›</a:t>
            </a:fld>
            <a:endParaRPr lang="en-US" dirty="0"/>
          </a:p>
        </p:txBody>
      </p:sp>
    </p:spTree>
    <p:extLst>
      <p:ext uri="{BB962C8B-B14F-4D97-AF65-F5344CB8AC3E}">
        <p14:creationId xmlns:p14="http://schemas.microsoft.com/office/powerpoint/2010/main" val="268842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9F2E34D-57B0-41D5-A7AF-DF10D1068115}" type="datetime1">
              <a:rPr lang="en-US" smtClean="0"/>
              <a:t>4/14/2023</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DF6E8327-77F4-4A2B-9238-101C8E3404E4}" type="datetime1">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287327A-3B7B-4F18-AD00-4892CF91FF9D}"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84398241-E647-4007-AB01-BB30869910EB}"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A09F5554-C941-4C3B-A197-75ED448862A0}"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DC6B44A0-C3F8-4023-9352-7CF7C034B2C8}"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79C3DC5B-471F-47EA-B884-FE923235A560}"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F8C408-3247-4796-93FF-B91D6887AEC0}"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A1D282-CC74-49F4-B876-75084EFB56F1}"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F56EAF9-2583-4989-8D87-13F548ED6E0C}"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70E3CFB-BB1B-4B2A-ADF6-B1A4609854C4}" type="datetime1">
              <a:rPr lang="en-US" smtClean="0"/>
              <a:t>4/14/2023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3AEAA8-1A97-412E-935C-2E918F139579}" type="datetime1">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8B0DF1-CA1F-4E36-8C65-C52A9896A8FB}" type="datetime1">
              <a:rPr lang="en-US" smtClean="0"/>
              <a:t>4/14/2023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DB6173FD-197A-4AD6-8D60-38B6A76F0734}" type="datetime1">
              <a:rPr lang="en-US" smtClean="0"/>
              <a:t>4/14/2023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DC3949-07FA-4C7A-A990-D6D1043EED71}" type="datetime1">
              <a:rPr lang="en-US" smtClean="0"/>
              <a:t>4/14/2023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E9E2DE8-6D13-4218-A974-D45AA7B6E4FF}" type="datetime1">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9CDAB7D7-4BDA-4ABC-B31D-66201C69A314}" type="datetime1">
              <a:rPr lang="en-US" smtClean="0"/>
              <a:t>4/14/2023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E3F0A0B-291C-4112-A023-023C51AB2E85}" type="datetime1">
              <a:rPr lang="en-US" smtClean="0"/>
              <a:t>4/14/2023</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hyperlink" Target="mailto:ashamurov@myseneca.c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mailto:ashamurov@myseneca.ca"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www.amazon.ca/dp/B01KBTNHS6?psc=1&amp;ref=ppx_yo2ov_dt_b_product_details" TargetMode="External"/><Relationship Id="rId3" Type="http://schemas.openxmlformats.org/officeDocument/2006/relationships/hyperlink" Target="https://flask.palletsprojects.com/en/2.2.x/config/" TargetMode="External"/><Relationship Id="rId7" Type="http://schemas.openxmlformats.org/officeDocument/2006/relationships/hyperlink" Target="https://www.amazon.ca/dp/B09WQZVKPK?psc=1&amp;ref=ppx_yo2ov_dt_b_product_details" TargetMode="External"/><Relationship Id="rId12" Type="http://schemas.openxmlformats.org/officeDocument/2006/relationships/hyperlink" Target="http://www.modularcircuits.com/blog/articles/h-bridge-secrets/h-bridges-the-basics/" TargetMode="External"/><Relationship Id="rId2" Type="http://schemas.openxmlformats.org/officeDocument/2006/relationships/hyperlink" Target="https://www.raspberrypi.com/products/raspberry-pi-3-model-b/" TargetMode="External"/><Relationship Id="rId1" Type="http://schemas.openxmlformats.org/officeDocument/2006/relationships/slideLayout" Target="../slideLayouts/slideLayout2.xml"/><Relationship Id="rId6" Type="http://schemas.openxmlformats.org/officeDocument/2006/relationships/hyperlink" Target="https://www.amazon.ca/dp/B073RCXGQS?ref=ppx_yo2ov_dt_b_product_details&amp;th=1" TargetMode="External"/><Relationship Id="rId11" Type="http://schemas.openxmlformats.org/officeDocument/2006/relationships/hyperlink" Target="https://maker.pro/raspberry-pi/tutorial/how-to-control-a-dc-motor-with-an-l298-controller-and-raspberry-pi" TargetMode="External"/><Relationship Id="rId5" Type="http://schemas.openxmlformats.org/officeDocument/2006/relationships/hyperlink" Target="https://www.amazon.ca/dp/B00IVHQ0KI?psc=1&amp;ref=ppx_yo2ov_dt_b_product_details" TargetMode="External"/><Relationship Id="rId10" Type="http://schemas.openxmlformats.org/officeDocument/2006/relationships/hyperlink" Target="https://developer.mozilla.org/en-US/docs/Web/API/Gamepad_API/Using_the_Gamepad_API" TargetMode="External"/><Relationship Id="rId4" Type="http://schemas.openxmlformats.org/officeDocument/2006/relationships/hyperlink" Target="https://learn.sparkfun.com/tutorials/raspberry-gpio/python-rpigpio-api" TargetMode="External"/><Relationship Id="rId9" Type="http://schemas.openxmlformats.org/officeDocument/2006/relationships/hyperlink" Target="https://www.amazon.ca/Complete-Starter-Raspberry-Module-Heatsink/dp/B08G8S63SL/ref=sr_1_3?crid=1D5AH0XNKG9IG&amp;keywords=raspberry+pi+3+b%2B&amp;qid=1680923108&amp;sprefix=raspberry+pi+3+b%2Caps%2C83&amp;sr=8-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5A92FE9-DB05-4D0D-AF5A-BE8664B9FFB4}"/>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53D9B26A-5143-49A7-BA98-D871D5BD719A}"/>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1"/>
            <a:ext cx="5014912" cy="6857999"/>
            <a:chOff x="2928938" y="-4763"/>
            <a:chExt cx="5014912" cy="6862763"/>
          </a:xfrm>
        </p:grpSpPr>
        <p:sp>
          <p:nvSpPr>
            <p:cNvPr id="24" name="Freeform 6">
              <a:extLst>
                <a:ext uri="{FF2B5EF4-FFF2-40B4-BE49-F238E27FC236}">
                  <a16:creationId xmlns:a16="http://schemas.microsoft.com/office/drawing/2014/main" id="{68B85E55-A2A1-4682-B891-F201358A92D5}"/>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45EF6EDB-9B5D-49E9-96FA-1AE08BF95E5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38338226-D6E2-4EEE-B271-DB4BD096DBA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4878FB48-17B3-4A11-8025-DE0945CD4E7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4150A21C-DD6D-4D3C-9E95-7A3CA263BEB9}"/>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7505BF04-104D-4180-A284-42FCD6B04DD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652CD06E-EB43-4697-A9C1-290232C3BAD6}"/>
              </a:ext>
            </a:extLst>
          </p:cNvPr>
          <p:cNvSpPr>
            <a:spLocks noGrp="1"/>
          </p:cNvSpPr>
          <p:nvPr>
            <p:ph type="ctrTitle"/>
          </p:nvPr>
        </p:nvSpPr>
        <p:spPr>
          <a:xfrm>
            <a:off x="1018190" y="601876"/>
            <a:ext cx="8336950" cy="918258"/>
          </a:xfrm>
        </p:spPr>
        <p:txBody>
          <a:bodyPr>
            <a:normAutofit fontScale="90000"/>
          </a:bodyPr>
          <a:lstStyle/>
          <a:p>
            <a:pPr algn="l"/>
            <a:r>
              <a:rPr lang="en-US" sz="6200" dirty="0" err="1" smtClean="0"/>
              <a:t>PiDriver</a:t>
            </a:r>
            <a:endParaRPr lang="en-US" sz="6200" dirty="0"/>
          </a:p>
        </p:txBody>
      </p:sp>
      <p:sp>
        <p:nvSpPr>
          <p:cNvPr id="3" name="Subtitle 2">
            <a:extLst>
              <a:ext uri="{FF2B5EF4-FFF2-40B4-BE49-F238E27FC236}">
                <a16:creationId xmlns:a16="http://schemas.microsoft.com/office/drawing/2014/main" id="{1FBBDE4E-FFA3-44D5-BA0B-7575E2214B7C}"/>
              </a:ext>
            </a:extLst>
          </p:cNvPr>
          <p:cNvSpPr>
            <a:spLocks noGrp="1"/>
          </p:cNvSpPr>
          <p:nvPr>
            <p:ph type="subTitle" idx="1"/>
          </p:nvPr>
        </p:nvSpPr>
        <p:spPr>
          <a:xfrm>
            <a:off x="993093" y="5994652"/>
            <a:ext cx="7178070" cy="863348"/>
          </a:xfrm>
        </p:spPr>
        <p:txBody>
          <a:bodyPr>
            <a:normAutofit fontScale="62500" lnSpcReduction="20000"/>
          </a:bodyPr>
          <a:lstStyle/>
          <a:p>
            <a:pPr algn="l"/>
            <a:r>
              <a:rPr lang="en-US" dirty="0" smtClean="0"/>
              <a:t>Abdumalik Shamurov</a:t>
            </a:r>
            <a:endParaRPr lang="en-US" dirty="0"/>
          </a:p>
          <a:p>
            <a:pPr algn="l"/>
            <a:r>
              <a:rPr lang="en-US" dirty="0" smtClean="0"/>
              <a:t>Email: </a:t>
            </a:r>
            <a:r>
              <a:rPr lang="en-US" dirty="0" smtClean="0">
                <a:hlinkClick r:id="rId2"/>
              </a:rPr>
              <a:t>ashamurov@myseneca.ca</a:t>
            </a:r>
            <a:endParaRPr lang="en-US" dirty="0" smtClean="0"/>
          </a:p>
          <a:p>
            <a:pPr algn="l"/>
            <a:r>
              <a:rPr lang="en-US" dirty="0" smtClean="0"/>
              <a:t>Cell: 647-687-9588</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6753" y="1712394"/>
            <a:ext cx="5098509" cy="3823882"/>
          </a:xfrm>
          <a:prstGeom prst="rect">
            <a:avLst/>
          </a:prstGeom>
        </p:spPr>
      </p:pic>
    </p:spTree>
    <p:extLst>
      <p:ext uri="{BB962C8B-B14F-4D97-AF65-F5344CB8AC3E}">
        <p14:creationId xmlns:p14="http://schemas.microsoft.com/office/powerpoint/2010/main" val="3884466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Key Elements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390698" y="2019993"/>
            <a:ext cx="3574473" cy="3882043"/>
          </a:xfrm>
        </p:spPr>
        <p:txBody>
          <a:bodyPr anchor="t">
            <a:normAutofit fontScale="85000" lnSpcReduction="20000"/>
          </a:bodyPr>
          <a:lstStyle/>
          <a:p>
            <a:r>
              <a:rPr lang="en-US" dirty="0"/>
              <a:t>Raspberry Pi Camera </a:t>
            </a:r>
            <a:r>
              <a:rPr lang="en-US" dirty="0" smtClean="0"/>
              <a:t>- a </a:t>
            </a:r>
            <a:r>
              <a:rPr lang="en-US" dirty="0"/>
              <a:t>small camera module that can be used with the </a:t>
            </a:r>
            <a:r>
              <a:rPr lang="en-US" dirty="0" err="1"/>
              <a:t>PiDriver</a:t>
            </a:r>
            <a:r>
              <a:rPr lang="en-US" dirty="0"/>
              <a:t> system to provide a live video feed of the RC car's perspective. It is capable of capturing 1080p video at 30 frames per second, and can also capture still images at up to 8 megapixels. The camera connects directly to the Raspberry Pi's camera port, and can be controlled using the </a:t>
            </a:r>
            <a:r>
              <a:rPr lang="en-US" dirty="0" err="1"/>
              <a:t>PiCamera</a:t>
            </a:r>
            <a:r>
              <a:rPr lang="en-US" dirty="0"/>
              <a:t> Python library.</a:t>
            </a:r>
          </a:p>
        </p:txBody>
      </p:sp>
      <p:pic>
        <p:nvPicPr>
          <p:cNvPr id="13" name="Picture 12" descr="https://m.media-amazon.com/images/I/61MuqhGiFvL._AC_SL1000_.jpg"/>
          <p:cNvPicPr/>
          <p:nvPr/>
        </p:nvPicPr>
        <p:blipFill>
          <a:blip r:embed="rId2" cstate="print">
            <a:extLst>
              <a:ext uri="{BEBA8EAE-BF5A-486C-A8C5-ECC9F3942E4B}">
                <a14:imgProps xmlns:a14="http://schemas.microsoft.com/office/drawing/2010/main">
                  <a14:imgLayer r:embed="rId3">
                    <a14:imgEffect>
                      <a14:backgroundRemoval t="3258" b="100000" l="0" r="100000">
                        <a14:foregroundMark x1="7512" y1="19048" x2="15962" y2="16040"/>
                        <a14:foregroundMark x1="21596" y1="7519" x2="25587" y2="8521"/>
                        <a14:foregroundMark x1="20423" y1="6767" x2="28638" y2="7018"/>
                      </a14:backgroundRemoval>
                    </a14:imgEffect>
                  </a14:imgLayer>
                </a14:imgProps>
              </a:ext>
              <a:ext uri="{28A0092B-C50C-407E-A947-70E740481C1C}">
                <a14:useLocalDpi xmlns:a14="http://schemas.microsoft.com/office/drawing/2010/main" val="0"/>
              </a:ext>
            </a:extLst>
          </a:blip>
          <a:srcRect/>
          <a:stretch>
            <a:fillRect/>
          </a:stretch>
        </p:blipFill>
        <p:spPr bwMode="auto">
          <a:xfrm>
            <a:off x="4960466" y="2383876"/>
            <a:ext cx="2824805" cy="2645323"/>
          </a:xfrm>
          <a:prstGeom prst="rect">
            <a:avLst/>
          </a:prstGeom>
          <a:noFill/>
          <a:ln>
            <a:noFill/>
          </a:ln>
        </p:spPr>
      </p:pic>
    </p:spTree>
    <p:extLst>
      <p:ext uri="{BB962C8B-B14F-4D97-AF65-F5344CB8AC3E}">
        <p14:creationId xmlns:p14="http://schemas.microsoft.com/office/powerpoint/2010/main" val="19217714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System Block Diagram</a:t>
            </a:r>
            <a:endParaRPr lang="en-US" dirty="0"/>
          </a:p>
        </p:txBody>
      </p:sp>
      <p:pic>
        <p:nvPicPr>
          <p:cNvPr id="14" name="Picture 13" descr="D:\Seneca\TPJ\Untitled Diagram.drawio.png"/>
          <p:cNvPicPr/>
          <p:nvPr/>
        </p:nvPicPr>
        <p:blipFill>
          <a:blip r:embed="rId2">
            <a:extLst>
              <a:ext uri="{28A0092B-C50C-407E-A947-70E740481C1C}">
                <a14:useLocalDpi xmlns:a14="http://schemas.microsoft.com/office/drawing/2010/main" val="0"/>
              </a:ext>
            </a:extLst>
          </a:blip>
          <a:srcRect/>
          <a:stretch>
            <a:fillRect/>
          </a:stretch>
        </p:blipFill>
        <p:spPr bwMode="auto">
          <a:xfrm>
            <a:off x="246234" y="1850159"/>
            <a:ext cx="4386507" cy="3157682"/>
          </a:xfrm>
          <a:prstGeom prst="rect">
            <a:avLst/>
          </a:prstGeom>
          <a:noFill/>
          <a:ln>
            <a:noFill/>
          </a:ln>
        </p:spPr>
      </p:pic>
      <p:sp>
        <p:nvSpPr>
          <p:cNvPr id="16" name="Content Placeholder 2">
            <a:extLst>
              <a:ext uri="{FF2B5EF4-FFF2-40B4-BE49-F238E27FC236}">
                <a16:creationId xmlns:a16="http://schemas.microsoft.com/office/drawing/2014/main" id="{60DFF4FA-F598-4962-B6AB-31A8BE724E52}"/>
              </a:ext>
            </a:extLst>
          </p:cNvPr>
          <p:cNvSpPr>
            <a:spLocks noGrp="1"/>
          </p:cNvSpPr>
          <p:nvPr>
            <p:ph idx="1"/>
          </p:nvPr>
        </p:nvSpPr>
        <p:spPr>
          <a:xfrm>
            <a:off x="4834513" y="1785606"/>
            <a:ext cx="3574473" cy="3882043"/>
          </a:xfrm>
        </p:spPr>
        <p:txBody>
          <a:bodyPr anchor="t">
            <a:normAutofit fontScale="70000" lnSpcReduction="20000"/>
          </a:bodyPr>
          <a:lstStyle/>
          <a:p>
            <a:r>
              <a:rPr lang="en-US" dirty="0">
                <a:solidFill>
                  <a:srgbClr val="D1D5DB"/>
                </a:solidFill>
              </a:rPr>
              <a:t>In this block diagram, the Gaming Wheel and Pedals provide input to the Raspberry Pi via a USB interface. The Raspberry Pi runs the Flask web server and uses GPIO pins to communicate with the L298N Dual H-Bridge Motor Controller. The motor controller receives commands from the Raspberry Pi and translates them into signals that control the RC car motors. The RC car motors are connected directly to the motor controller, and they provide the physical movement of the RC car.</a:t>
            </a:r>
            <a:endParaRPr lang="en-US" dirty="0"/>
          </a:p>
        </p:txBody>
      </p:sp>
    </p:spTree>
    <p:extLst>
      <p:ext uri="{BB962C8B-B14F-4D97-AF65-F5344CB8AC3E}">
        <p14:creationId xmlns:p14="http://schemas.microsoft.com/office/powerpoint/2010/main" val="117244900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Software Diagram</a:t>
            </a:r>
            <a:endParaRPr lang="en-US" dirty="0"/>
          </a:p>
        </p:txBody>
      </p:sp>
      <p:pic>
        <p:nvPicPr>
          <p:cNvPr id="15" name="Picture 14"/>
          <p:cNvPicPr/>
          <p:nvPr/>
        </p:nvPicPr>
        <p:blipFill>
          <a:blip r:embed="rId2"/>
          <a:stretch>
            <a:fillRect/>
          </a:stretch>
        </p:blipFill>
        <p:spPr>
          <a:xfrm>
            <a:off x="608992" y="1616883"/>
            <a:ext cx="3996259" cy="4368281"/>
          </a:xfrm>
          <a:prstGeom prst="rect">
            <a:avLst/>
          </a:prstGeom>
        </p:spPr>
      </p:pic>
      <p:sp>
        <p:nvSpPr>
          <p:cNvPr id="18" name="Content Placeholder 2">
            <a:extLst>
              <a:ext uri="{FF2B5EF4-FFF2-40B4-BE49-F238E27FC236}">
                <a16:creationId xmlns:a16="http://schemas.microsoft.com/office/drawing/2014/main" id="{60DFF4FA-F598-4962-B6AB-31A8BE724E52}"/>
              </a:ext>
            </a:extLst>
          </p:cNvPr>
          <p:cNvSpPr>
            <a:spLocks noGrp="1"/>
          </p:cNvSpPr>
          <p:nvPr>
            <p:ph idx="1"/>
          </p:nvPr>
        </p:nvSpPr>
        <p:spPr>
          <a:xfrm>
            <a:off x="4952203" y="1715973"/>
            <a:ext cx="3574473" cy="3882043"/>
          </a:xfrm>
        </p:spPr>
        <p:txBody>
          <a:bodyPr anchor="t">
            <a:normAutofit fontScale="70000" lnSpcReduction="20000"/>
          </a:bodyPr>
          <a:lstStyle/>
          <a:p>
            <a:pPr>
              <a:buFont typeface="Arial" panose="020B0604020202020204" pitchFamily="34" charset="0"/>
              <a:buChar char="•"/>
            </a:pPr>
            <a:r>
              <a:rPr lang="en-US" dirty="0"/>
              <a:t>In this software diagram, the Flask web server is the primary interface for the user to control the RC car via the gaming wheel and pedals. The Flask web server is written in Python and uses the </a:t>
            </a:r>
            <a:r>
              <a:rPr lang="en-US" dirty="0" err="1"/>
              <a:t>PiDriver</a:t>
            </a:r>
            <a:r>
              <a:rPr lang="en-US" dirty="0"/>
              <a:t> script to communicate with the Raspberry Pi's GPIO pins. The </a:t>
            </a:r>
            <a:r>
              <a:rPr lang="en-US" dirty="0" err="1"/>
              <a:t>PiDriver</a:t>
            </a:r>
            <a:r>
              <a:rPr lang="en-US" dirty="0"/>
              <a:t> script translates the input from the gaming wheel and pedals into GPIO signals that are sent to the L298N Dual H-Bridge Motor Driver. The motor driver then interprets the signals and controls the RC car motors accordingly.</a:t>
            </a:r>
            <a:endParaRPr lang="en-US" dirty="0"/>
          </a:p>
        </p:txBody>
      </p:sp>
    </p:spTree>
    <p:extLst>
      <p:ext uri="{BB962C8B-B14F-4D97-AF65-F5344CB8AC3E}">
        <p14:creationId xmlns:p14="http://schemas.microsoft.com/office/powerpoint/2010/main" val="11958451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Visibility</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983" y="1586743"/>
            <a:ext cx="3189720" cy="2392290"/>
          </a:xfrm>
          <a:prstGeom prst="rect">
            <a:avLst/>
          </a:prstGeom>
        </p:spPr>
      </p:pic>
      <p:pic>
        <p:nvPicPr>
          <p:cNvPr id="13" name="Picture 12"/>
          <p:cNvPicPr/>
          <p:nvPr/>
        </p:nvPicPr>
        <p:blipFill>
          <a:blip r:embed="rId3"/>
          <a:stretch>
            <a:fillRect/>
          </a:stretch>
        </p:blipFill>
        <p:spPr>
          <a:xfrm rot="16200000">
            <a:off x="4922193" y="1161842"/>
            <a:ext cx="2131336" cy="2842042"/>
          </a:xfrm>
          <a:prstGeom prst="rect">
            <a:avLst/>
          </a:prstGeom>
        </p:spPr>
      </p:pic>
      <p:pic>
        <p:nvPicPr>
          <p:cNvPr id="4" name="Picture 3"/>
          <p:cNvPicPr>
            <a:picLocks noChangeAspect="1"/>
          </p:cNvPicPr>
          <p:nvPr/>
        </p:nvPicPr>
        <p:blipFill>
          <a:blip r:embed="rId4"/>
          <a:stretch>
            <a:fillRect/>
          </a:stretch>
        </p:blipFill>
        <p:spPr>
          <a:xfrm>
            <a:off x="2926080" y="4184076"/>
            <a:ext cx="2468880" cy="2468880"/>
          </a:xfrm>
          <a:prstGeom prst="rect">
            <a:avLst/>
          </a:prstGeom>
        </p:spPr>
      </p:pic>
    </p:spTree>
    <p:extLst>
      <p:ext uri="{BB962C8B-B14F-4D97-AF65-F5344CB8AC3E}">
        <p14:creationId xmlns:p14="http://schemas.microsoft.com/office/powerpoint/2010/main" val="8103672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Future Developments</a:t>
            </a:r>
            <a:endParaRPr lang="en-US" dirty="0"/>
          </a:p>
        </p:txBody>
      </p:sp>
      <p:sp>
        <p:nvSpPr>
          <p:cNvPr id="5" name="Rectangle 4"/>
          <p:cNvSpPr/>
          <p:nvPr/>
        </p:nvSpPr>
        <p:spPr>
          <a:xfrm>
            <a:off x="514507" y="1712390"/>
            <a:ext cx="6096000" cy="2862322"/>
          </a:xfrm>
          <a:prstGeom prst="rect">
            <a:avLst/>
          </a:prstGeom>
        </p:spPr>
        <p:txBody>
          <a:bodyPr>
            <a:spAutoFit/>
          </a:bodyPr>
          <a:lstStyle/>
          <a:p>
            <a:pPr marL="285750" indent="-285750">
              <a:buFont typeface="Arial" panose="020B0604020202020204" pitchFamily="34" charset="0"/>
              <a:buChar char="•"/>
            </a:pPr>
            <a:r>
              <a:rPr lang="en-US" dirty="0"/>
              <a:t>Incorporating additional sensors to detect obstacles and improve safety</a:t>
            </a:r>
          </a:p>
          <a:p>
            <a:pPr marL="285750" indent="-285750">
              <a:buFont typeface="Arial" panose="020B0604020202020204" pitchFamily="34" charset="0"/>
              <a:buChar char="•"/>
            </a:pPr>
            <a:r>
              <a:rPr lang="en-US" dirty="0"/>
              <a:t>Implementing machine learning algorithms for autonomous control</a:t>
            </a:r>
          </a:p>
          <a:p>
            <a:pPr marL="285750" indent="-285750">
              <a:buFont typeface="Arial" panose="020B0604020202020204" pitchFamily="34" charset="0"/>
              <a:buChar char="•"/>
            </a:pPr>
            <a:r>
              <a:rPr lang="en-US" dirty="0"/>
              <a:t>Improving video streaming quality and reducing latency</a:t>
            </a:r>
          </a:p>
          <a:p>
            <a:pPr marL="285750" indent="-285750">
              <a:buFont typeface="Arial" panose="020B0604020202020204" pitchFamily="34" charset="0"/>
              <a:buChar char="•"/>
            </a:pPr>
            <a:r>
              <a:rPr lang="en-US" dirty="0"/>
              <a:t>Creating a mobile app for remote control</a:t>
            </a:r>
          </a:p>
          <a:p>
            <a:pPr marL="285750" indent="-285750">
              <a:buFont typeface="Arial" panose="020B0604020202020204" pitchFamily="34" charset="0"/>
              <a:buChar char="•"/>
            </a:pPr>
            <a:r>
              <a:rPr lang="en-US" dirty="0"/>
              <a:t>Adding features such as GPS tracking and voice control</a:t>
            </a:r>
          </a:p>
          <a:p>
            <a:pPr marL="285750" indent="-285750">
              <a:buFont typeface="Arial" panose="020B0604020202020204" pitchFamily="34" charset="0"/>
              <a:buChar char="•"/>
            </a:pPr>
            <a:r>
              <a:rPr lang="en-US" dirty="0"/>
              <a:t>The project's adaptability allows for continuous upgrades and improvements, making it an exciting and dynamic project.</a:t>
            </a:r>
          </a:p>
        </p:txBody>
      </p:sp>
    </p:spTree>
    <p:extLst>
      <p:ext uri="{BB962C8B-B14F-4D97-AF65-F5344CB8AC3E}">
        <p14:creationId xmlns:p14="http://schemas.microsoft.com/office/powerpoint/2010/main" val="248599003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err="1" smtClean="0"/>
              <a:t>PiDriver</a:t>
            </a:r>
            <a:r>
              <a:rPr lang="en-US" dirty="0" smtClean="0"/>
              <a:t> - Contact </a:t>
            </a:r>
            <a:r>
              <a:rPr lang="en-US" dirty="0"/>
              <a:t>Information</a:t>
            </a:r>
            <a:br>
              <a:rPr lang="en-US" dirty="0"/>
            </a:br>
            <a:endParaRPr lang="en-US" dirty="0"/>
          </a:p>
        </p:txBody>
      </p:sp>
      <p:sp>
        <p:nvSpPr>
          <p:cNvPr id="14" name="Subtitle 2">
            <a:extLst>
              <a:ext uri="{FF2B5EF4-FFF2-40B4-BE49-F238E27FC236}">
                <a16:creationId xmlns:a16="http://schemas.microsoft.com/office/drawing/2014/main" id="{1FBBDE4E-FFA3-44D5-BA0B-7575E2214B7C}"/>
              </a:ext>
            </a:extLst>
          </p:cNvPr>
          <p:cNvSpPr txBox="1">
            <a:spLocks/>
          </p:cNvSpPr>
          <p:nvPr/>
        </p:nvSpPr>
        <p:spPr>
          <a:xfrm>
            <a:off x="944676" y="2226522"/>
            <a:ext cx="8149997" cy="202959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r>
              <a:rPr lang="en-US" smtClean="0"/>
              <a:t>Abdumalik Shamurov</a:t>
            </a:r>
          </a:p>
          <a:p>
            <a:r>
              <a:rPr lang="en-US" smtClean="0"/>
              <a:t>Email: </a:t>
            </a:r>
            <a:r>
              <a:rPr lang="en-US" smtClean="0">
                <a:hlinkClick r:id="rId2"/>
              </a:rPr>
              <a:t>ashamurov@myseneca.ca</a:t>
            </a:r>
            <a:endParaRPr lang="en-US" smtClean="0"/>
          </a:p>
          <a:p>
            <a:r>
              <a:rPr lang="en-US" smtClean="0"/>
              <a:t>Cell: 647-687-9588</a:t>
            </a:r>
            <a:endParaRPr lang="en-US" dirty="0" smtClean="0"/>
          </a:p>
        </p:txBody>
      </p:sp>
    </p:spTree>
    <p:extLst>
      <p:ext uri="{BB962C8B-B14F-4D97-AF65-F5344CB8AC3E}">
        <p14:creationId xmlns:p14="http://schemas.microsoft.com/office/powerpoint/2010/main" val="320688689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1018191" y="685800"/>
            <a:ext cx="7411825" cy="1752599"/>
          </a:xfrm>
        </p:spPr>
        <p:txBody>
          <a:bodyPr>
            <a:normAutofit/>
          </a:bodyPr>
          <a:lstStyle/>
          <a:p>
            <a:pPr algn="l"/>
            <a:r>
              <a:rPr lang="en-US" dirty="0" smtClean="0"/>
              <a:t>References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80042" y="2168235"/>
            <a:ext cx="7544704" cy="3750427"/>
          </a:xfrm>
        </p:spPr>
        <p:txBody>
          <a:bodyPr anchor="t">
            <a:normAutofit fontScale="70000" lnSpcReduction="20000"/>
          </a:bodyPr>
          <a:lstStyle/>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2"/>
              </a:rPr>
              <a:t>https://www.raspberrypi.com/products/raspberry-pi-3-model-b/</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3"/>
              </a:rPr>
              <a:t>https://flask.palletsprojects.com/en/2.2.x/config/</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4"/>
              </a:rPr>
              <a:t>https://learn.sparkfun.com/tutorials/raspberry-gpio/python-rpigpio-api</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5"/>
              </a:rPr>
              <a:t>https://www.amazon.ca/dp/B00IVHQ0KI?psc=1&amp;ref=ppx_yo2ov_dt_b_product_details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6"/>
              </a:rPr>
              <a:t>https://www.amazon.ca/dp/B073RCXGQS?ref=ppx_yo2ov_dt_b_product_details&amp;th=1</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7"/>
              </a:rPr>
              <a:t>https://www.amazon.ca/dp/B09WQZVKPK?psc=1&amp;ref=ppx_yo2ov_dt_b_product_details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8"/>
              </a:rPr>
              <a:t>https://www.amazon.ca/dp/B01KBTNHS6?psc=1&amp;ref=ppx_yo2ov_dt_b_product_details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9"/>
              </a:rPr>
              <a:t>https://www.amazon.ca/Complete-Starter-Raspberry-Module-Heatsink/dp/B08G8S63SL/ref=sr_1_3?crid=1D5AH0XNKG9IG&amp;keywords=raspberry+pi+3+b%2B&amp;qid=1680923108&amp;sprefix=raspberry+pi+3+b%2Caps%2C83&amp;sr=8-3</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10"/>
              </a:rPr>
              <a:t>https://developer.mozilla.org/en-US/docs/Web/API/Gamepad_API/Using_the_Gamepad_API</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11"/>
              </a:rPr>
              <a:t>https://maker.pro/raspberry-pi/tutorial/how-to-control-a-dc-motor-with-an-l298-controller-and-raspberry-pi</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u="sng" dirty="0">
                <a:solidFill>
                  <a:srgbClr val="0563C1"/>
                </a:solidFill>
                <a:latin typeface="Calibri" panose="020F0502020204030204" pitchFamily="34" charset="0"/>
                <a:ea typeface="Calibri" panose="020F0502020204030204" pitchFamily="34" charset="0"/>
                <a:cs typeface="Times New Roman" panose="02020603050405020304" pitchFamily="18" charset="0"/>
                <a:hlinkClick r:id="rId12"/>
              </a:rPr>
              <a:t>http://www.modularcircuits.com/blog/articles/h-bridge-secrets/h-bridges-the-basics/</a:t>
            </a:r>
            <a:endParaRPr lang="en-US" sz="1400" dirty="0">
              <a:latin typeface="Calibri" panose="020F0502020204030204" pitchFamily="34" charset="0"/>
              <a:ea typeface="Calibri" panose="020F0502020204030204" pitchFamily="34" charset="0"/>
              <a:cs typeface="Times New Roman" panose="02020603050405020304" pitchFamily="18" charset="0"/>
            </a:endParaRPr>
          </a:p>
          <a:p>
            <a:endParaRPr lang="en-US" sz="1800" dirty="0"/>
          </a:p>
        </p:txBody>
      </p:sp>
    </p:spTree>
    <p:extLst>
      <p:ext uri="{BB962C8B-B14F-4D97-AF65-F5344CB8AC3E}">
        <p14:creationId xmlns:p14="http://schemas.microsoft.com/office/powerpoint/2010/main" val="35051950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849968" y="685800"/>
            <a:ext cx="7411825" cy="1752599"/>
          </a:xfrm>
        </p:spPr>
        <p:txBody>
          <a:bodyPr>
            <a:normAutofit/>
          </a:bodyPr>
          <a:lstStyle/>
          <a:p>
            <a:pPr algn="l"/>
            <a:r>
              <a:rPr lang="en-US" dirty="0" err="1" smtClean="0"/>
              <a:t>PiDriver</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1018190" y="2666999"/>
            <a:ext cx="7243603" cy="2719193"/>
          </a:xfrm>
        </p:spPr>
        <p:txBody>
          <a:bodyPr anchor="t">
            <a:normAutofit fontScale="77500" lnSpcReduction="20000"/>
          </a:bodyPr>
          <a:lstStyle/>
          <a:p>
            <a:r>
              <a:rPr lang="en-US" sz="1800" dirty="0" err="1"/>
              <a:t>PiDriver</a:t>
            </a:r>
            <a:r>
              <a:rPr lang="en-US" sz="1800" dirty="0"/>
              <a:t> technical project, where we bring together the worlds of gaming and RC cars. </a:t>
            </a:r>
            <a:r>
              <a:rPr lang="en-US" sz="1800" dirty="0" err="1"/>
              <a:t>PiDriver</a:t>
            </a:r>
            <a:r>
              <a:rPr lang="en-US" sz="1800" dirty="0"/>
              <a:t> is a project that enables you to control an RC car using a gaming wheel and pedals, all through the power of a Raspberry Pi and a Flask web server.</a:t>
            </a:r>
          </a:p>
          <a:p>
            <a:endParaRPr lang="en-US" sz="1800" dirty="0"/>
          </a:p>
          <a:p>
            <a:r>
              <a:rPr lang="en-US" sz="1800" dirty="0"/>
              <a:t>The project combines cutting-edge technology with a passion for remote control car racing, creating an immersive experience for hobbyists and professionals alike. The Raspberry Pi serves as the brain of the project, controlling the RC car and communicating with the gaming wheel and pedals through the Flask web server.</a:t>
            </a:r>
          </a:p>
          <a:p>
            <a:endParaRPr lang="en-US" sz="1800" dirty="0"/>
          </a:p>
          <a:p>
            <a:r>
              <a:rPr lang="en-US" sz="1800" dirty="0"/>
              <a:t>With </a:t>
            </a:r>
            <a:r>
              <a:rPr lang="en-US" sz="1800" dirty="0" err="1"/>
              <a:t>PiDriver</a:t>
            </a:r>
            <a:r>
              <a:rPr lang="en-US" sz="1800" dirty="0"/>
              <a:t>, you can enjoy a more intuitive and immersive driving experience, taking control of your RC car like never before. The project is a testament to the power of innovation and creativity, and we are excited to share it with you.</a:t>
            </a:r>
            <a:endParaRPr lang="en-US" sz="1800" dirty="0"/>
          </a:p>
        </p:txBody>
      </p:sp>
    </p:spTree>
    <p:extLst>
      <p:ext uri="{BB962C8B-B14F-4D97-AF65-F5344CB8AC3E}">
        <p14:creationId xmlns:p14="http://schemas.microsoft.com/office/powerpoint/2010/main" val="9906845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660046" y="685800"/>
            <a:ext cx="7411825" cy="1752599"/>
          </a:xfrm>
        </p:spPr>
        <p:txBody>
          <a:bodyPr>
            <a:normAutofit/>
          </a:bodyPr>
          <a:lstStyle/>
          <a:p>
            <a:pPr algn="l"/>
            <a:r>
              <a:rPr lang="en-US" dirty="0" err="1" smtClean="0"/>
              <a:t>PiDriver</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80041" y="2438399"/>
            <a:ext cx="7571837" cy="3441014"/>
          </a:xfrm>
        </p:spPr>
        <p:txBody>
          <a:bodyPr anchor="t">
            <a:normAutofit fontScale="62500" lnSpcReduction="20000"/>
          </a:bodyPr>
          <a:lstStyle/>
          <a:p>
            <a:r>
              <a:rPr lang="en-US" dirty="0" err="1"/>
              <a:t>PiDriver</a:t>
            </a:r>
            <a:r>
              <a:rPr lang="en-US" dirty="0"/>
              <a:t> offers an innovative way to control an RC car by using a gaming wheel and pedals, all controlled through a Raspberry Pi and a Flask web server. The product offers an intuitive and immersive driving experience for hobbyists and professionals alike, allowing them to take control of their RC car like never before.</a:t>
            </a:r>
          </a:p>
          <a:p>
            <a:r>
              <a:rPr lang="en-US" dirty="0"/>
              <a:t>The Flask web server serves as a bridge between the gaming wheel and pedals and the Raspberry Pi, allowing for seamless communication and control. This means that users can use the gaming wheel and pedals to steer, accelerate, and brake the RC car, giving them a level of control that is simply not possible with traditional remote control methods.</a:t>
            </a:r>
          </a:p>
          <a:p>
            <a:r>
              <a:rPr lang="en-US" dirty="0" err="1"/>
              <a:t>PiDriver</a:t>
            </a:r>
            <a:r>
              <a:rPr lang="en-US" dirty="0"/>
              <a:t> is also highly customizable, allowing users to modify and adapt the system to suit their needs. For example, users can adjust the sensitivity of the gaming wheel and pedals, as well as the speed and turning radius of the RC car. This makes </a:t>
            </a:r>
            <a:r>
              <a:rPr lang="en-US" dirty="0" err="1"/>
              <a:t>PiDriver</a:t>
            </a:r>
            <a:r>
              <a:rPr lang="en-US" dirty="0"/>
              <a:t> a versatile and adaptable product that can be tailored to the specific requirements of each user.</a:t>
            </a:r>
          </a:p>
          <a:p>
            <a:r>
              <a:rPr lang="en-US" dirty="0"/>
              <a:t>Overall, </a:t>
            </a:r>
            <a:r>
              <a:rPr lang="en-US" dirty="0" err="1"/>
              <a:t>PiDriver</a:t>
            </a:r>
            <a:r>
              <a:rPr lang="en-US" dirty="0"/>
              <a:t> offers an innovative, immersive, and customizable solution for controlling RC cars, enabling users to take their driving experience to the next level.</a:t>
            </a:r>
          </a:p>
          <a:p>
            <a:endParaRPr lang="en-US" sz="1800" dirty="0"/>
          </a:p>
        </p:txBody>
      </p:sp>
    </p:spTree>
    <p:extLst>
      <p:ext uri="{BB962C8B-B14F-4D97-AF65-F5344CB8AC3E}">
        <p14:creationId xmlns:p14="http://schemas.microsoft.com/office/powerpoint/2010/main" val="20123086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Technical Build</a:t>
            </a:r>
            <a:endParaRPr lang="en-US" dirty="0"/>
          </a:p>
        </p:txBody>
      </p:sp>
      <p:sp>
        <p:nvSpPr>
          <p:cNvPr id="16" name="Content Placeholder 2">
            <a:extLst>
              <a:ext uri="{FF2B5EF4-FFF2-40B4-BE49-F238E27FC236}">
                <a16:creationId xmlns:a16="http://schemas.microsoft.com/office/drawing/2014/main" id="{60DFF4FA-F598-4962-B6AB-31A8BE724E52}"/>
              </a:ext>
            </a:extLst>
          </p:cNvPr>
          <p:cNvSpPr>
            <a:spLocks noGrp="1"/>
          </p:cNvSpPr>
          <p:nvPr>
            <p:ph idx="1"/>
          </p:nvPr>
        </p:nvSpPr>
        <p:spPr>
          <a:xfrm>
            <a:off x="4775235" y="1715971"/>
            <a:ext cx="3574473" cy="3882043"/>
          </a:xfrm>
        </p:spPr>
        <p:txBody>
          <a:bodyPr anchor="t">
            <a:normAutofit/>
          </a:bodyPr>
          <a:lstStyle/>
          <a:p>
            <a:pPr marL="0" indent="0">
              <a:buNone/>
            </a:pPr>
            <a:r>
              <a:rPr lang="en-US" sz="1500" dirty="0"/>
              <a:t>Software:</a:t>
            </a:r>
          </a:p>
          <a:p>
            <a:pPr>
              <a:buFont typeface="Arial" panose="020B0604020202020204" pitchFamily="34" charset="0"/>
              <a:buChar char="•"/>
            </a:pPr>
            <a:endParaRPr lang="en-US" sz="1500" dirty="0"/>
          </a:p>
          <a:p>
            <a:pPr>
              <a:buFont typeface="Arial" panose="020B0604020202020204" pitchFamily="34" charset="0"/>
              <a:buChar char="•"/>
            </a:pPr>
            <a:r>
              <a:rPr lang="en-US" sz="1500" dirty="0"/>
              <a:t>Operating system: An OS such as </a:t>
            </a:r>
            <a:r>
              <a:rPr lang="en-US" sz="1500" dirty="0" err="1"/>
              <a:t>Raspbian</a:t>
            </a:r>
            <a:r>
              <a:rPr lang="en-US" sz="1500" dirty="0"/>
              <a:t> is installed on the Raspberry Pi.</a:t>
            </a:r>
          </a:p>
          <a:p>
            <a:pPr>
              <a:buFont typeface="Arial" panose="020B0604020202020204" pitchFamily="34" charset="0"/>
              <a:buChar char="•"/>
            </a:pPr>
            <a:r>
              <a:rPr lang="en-US" sz="1500" dirty="0"/>
              <a:t>Flask web server: Used to control the RC car via a web interface.</a:t>
            </a:r>
          </a:p>
          <a:p>
            <a:pPr>
              <a:buFont typeface="Arial" panose="020B0604020202020204" pitchFamily="34" charset="0"/>
              <a:buChar char="•"/>
            </a:pPr>
            <a:r>
              <a:rPr lang="en-US" sz="1500" dirty="0"/>
              <a:t>Python libraries: Used to communicate with the gaming wheel and pedals, and the L298N motor controller.</a:t>
            </a:r>
          </a:p>
          <a:p>
            <a:pPr>
              <a:buFont typeface="Arial" panose="020B0604020202020204" pitchFamily="34" charset="0"/>
              <a:buChar char="•"/>
            </a:pPr>
            <a:r>
              <a:rPr lang="en-US" sz="1500" dirty="0"/>
              <a:t>GPIO pins: Configured to interface with the L298N motor controller and control the RC car's motors.</a:t>
            </a:r>
            <a:endParaRPr lang="en-US" sz="1500" dirty="0"/>
          </a:p>
        </p:txBody>
      </p:sp>
      <p:sp>
        <p:nvSpPr>
          <p:cNvPr id="17" name="Content Placeholder 2">
            <a:extLst>
              <a:ext uri="{FF2B5EF4-FFF2-40B4-BE49-F238E27FC236}">
                <a16:creationId xmlns:a16="http://schemas.microsoft.com/office/drawing/2014/main" id="{60DFF4FA-F598-4962-B6AB-31A8BE724E52}"/>
              </a:ext>
            </a:extLst>
          </p:cNvPr>
          <p:cNvSpPr txBox="1">
            <a:spLocks/>
          </p:cNvSpPr>
          <p:nvPr/>
        </p:nvSpPr>
        <p:spPr>
          <a:xfrm>
            <a:off x="544583" y="1715972"/>
            <a:ext cx="3574473" cy="3882043"/>
          </a:xfrm>
          <a:prstGeom prst="rect">
            <a:avLst/>
          </a:prstGeom>
        </p:spPr>
        <p:txBody>
          <a:bodyPr vert="horz" lIns="91440" tIns="45720" rIns="91440" bIns="45720" rtlCol="0" anchor="t">
            <a:normAutofit fontScale="62500" lnSpcReduction="20000"/>
          </a:bodyPr>
          <a:lst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a:lstStyle>
          <a:p>
            <a:pPr marL="0" indent="0">
              <a:buNone/>
            </a:pPr>
            <a:r>
              <a:rPr lang="en-US" dirty="0"/>
              <a:t>Hardware:</a:t>
            </a:r>
          </a:p>
          <a:p>
            <a:pPr>
              <a:buFont typeface="Arial" panose="020B0604020202020204" pitchFamily="34" charset="0"/>
              <a:buChar char="•"/>
            </a:pPr>
            <a:endParaRPr lang="en-US" dirty="0"/>
          </a:p>
          <a:p>
            <a:pPr>
              <a:buFont typeface="Arial" panose="020B0604020202020204" pitchFamily="34" charset="0"/>
              <a:buChar char="•"/>
            </a:pPr>
            <a:r>
              <a:rPr lang="en-US" dirty="0"/>
              <a:t>Raspberry Pi: Used as the main controller for the system, and runs the Flask web server.</a:t>
            </a:r>
          </a:p>
          <a:p>
            <a:pPr>
              <a:buFont typeface="Arial" panose="020B0604020202020204" pitchFamily="34" charset="0"/>
              <a:buChar char="•"/>
            </a:pPr>
            <a:r>
              <a:rPr lang="en-US" dirty="0"/>
              <a:t>Gaming wheel and pedals: Used to control the RC car.</a:t>
            </a:r>
          </a:p>
          <a:p>
            <a:pPr>
              <a:buFont typeface="Arial" panose="020B0604020202020204" pitchFamily="34" charset="0"/>
              <a:buChar char="•"/>
            </a:pPr>
            <a:r>
              <a:rPr lang="en-US" dirty="0"/>
              <a:t>L298N Dual H-Bridge Motor Controller: Used to control the RC car's motors.</a:t>
            </a:r>
          </a:p>
          <a:p>
            <a:pPr>
              <a:buFont typeface="Arial" panose="020B0604020202020204" pitchFamily="34" charset="0"/>
              <a:buChar char="•"/>
            </a:pPr>
            <a:r>
              <a:rPr lang="en-US" dirty="0"/>
              <a:t>RC car motors: Used to drive the RC car.</a:t>
            </a:r>
          </a:p>
          <a:p>
            <a:pPr>
              <a:buFont typeface="Arial" panose="020B0604020202020204" pitchFamily="34" charset="0"/>
              <a:buChar char="•"/>
            </a:pPr>
            <a:r>
              <a:rPr lang="en-US" dirty="0"/>
              <a:t>Raspberry Pi Camera </a:t>
            </a:r>
            <a:r>
              <a:rPr lang="en-US" dirty="0" smtClean="0"/>
              <a:t>: Used </a:t>
            </a:r>
            <a:r>
              <a:rPr lang="en-US" dirty="0"/>
              <a:t>to capture live video feed from the RC car.</a:t>
            </a:r>
          </a:p>
        </p:txBody>
      </p:sp>
    </p:spTree>
    <p:extLst>
      <p:ext uri="{BB962C8B-B14F-4D97-AF65-F5344CB8AC3E}">
        <p14:creationId xmlns:p14="http://schemas.microsoft.com/office/powerpoint/2010/main" val="7672348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Key Elements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14507" y="2019993"/>
            <a:ext cx="3450664" cy="3565705"/>
          </a:xfrm>
        </p:spPr>
        <p:txBody>
          <a:bodyPr anchor="t">
            <a:normAutofit fontScale="92500"/>
          </a:bodyPr>
          <a:lstStyle/>
          <a:p>
            <a:r>
              <a:rPr lang="en-US" dirty="0"/>
              <a:t>Gaming Wheel and Pedals - The gaming wheel and pedals are compatible with any PC game that supports gaming wheels and pedals. They have a USB interface and offer a realistic and immersive driving experience.</a:t>
            </a:r>
          </a:p>
        </p:txBody>
      </p:sp>
      <p:pic>
        <p:nvPicPr>
          <p:cNvPr id="12" name="Picture 11" descr="https://m.media-amazon.com/images/I/71jHoi2NtOS._AC_SL1500_.jpg"/>
          <p:cNvPicPr/>
          <p:nvPr/>
        </p:nvPicPr>
        <p:blipFill>
          <a:blip r:embed="rId2" cstate="print">
            <a:extLst>
              <a:ext uri="{BEBA8EAE-BF5A-486C-A8C5-ECC9F3942E4B}">
                <a14:imgProps xmlns:a14="http://schemas.microsoft.com/office/drawing/2010/main">
                  <a14:imgLayer r:embed="rId3">
                    <a14:imgEffect>
                      <a14:backgroundRemoval t="0" b="100000" l="267" r="99933">
                        <a14:foregroundMark x1="29933" y1="54791" x2="29933" y2="54791"/>
                        <a14:foregroundMark x1="34400" y1="52703" x2="10533" y2="47297"/>
                        <a14:foregroundMark x1="4933" y1="51843" x2="8067" y2="19656"/>
                        <a14:foregroundMark x1="13000" y1="14005" x2="27533" y2="1229"/>
                        <a14:foregroundMark x1="32867" y1="5283" x2="49400" y2="18059"/>
                        <a14:foregroundMark x1="52533" y1="30835" x2="54800" y2="60934"/>
                        <a14:foregroundMark x1="46267" y1="41523" x2="44467" y2="27518"/>
                        <a14:foregroundMark x1="11867" y1="40295" x2="15667" y2="27518"/>
                        <a14:backgroundMark x1="63933" y1="22973" x2="63933" y2="22973"/>
                        <a14:backgroundMark x1="62800" y1="13514" x2="83600" y2="14005"/>
                        <a14:backgroundMark x1="73533" y1="15233" x2="71067" y2="38698"/>
                      </a14:backgroundRemoval>
                    </a14:imgEffect>
                  </a14:imgLayer>
                </a14:imgProps>
              </a:ext>
              <a:ext uri="{28A0092B-C50C-407E-A947-70E740481C1C}">
                <a14:useLocalDpi xmlns:a14="http://schemas.microsoft.com/office/drawing/2010/main" val="0"/>
              </a:ext>
            </a:extLst>
          </a:blip>
          <a:srcRect/>
          <a:stretch>
            <a:fillRect/>
          </a:stretch>
        </p:blipFill>
        <p:spPr bwMode="auto">
          <a:xfrm>
            <a:off x="4721009" y="1871662"/>
            <a:ext cx="3719830" cy="2017395"/>
          </a:xfrm>
          <a:prstGeom prst="rect">
            <a:avLst/>
          </a:prstGeom>
          <a:noFill/>
          <a:ln>
            <a:noFill/>
          </a:ln>
        </p:spPr>
      </p:pic>
    </p:spTree>
    <p:extLst>
      <p:ext uri="{BB962C8B-B14F-4D97-AF65-F5344CB8AC3E}">
        <p14:creationId xmlns:p14="http://schemas.microsoft.com/office/powerpoint/2010/main" val="199341282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Key Elements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14507" y="2019993"/>
            <a:ext cx="3450664" cy="3565705"/>
          </a:xfrm>
        </p:spPr>
        <p:txBody>
          <a:bodyPr anchor="t">
            <a:normAutofit lnSpcReduction="10000"/>
          </a:bodyPr>
          <a:lstStyle/>
          <a:p>
            <a:r>
              <a:rPr lang="en-US" dirty="0"/>
              <a:t>Raspberry Pi - The Raspberry Pi used in the </a:t>
            </a:r>
            <a:r>
              <a:rPr lang="en-US" dirty="0" err="1"/>
              <a:t>PiDriver</a:t>
            </a:r>
            <a:r>
              <a:rPr lang="en-US" dirty="0"/>
              <a:t> system is a Raspberry Pi 3 Model B or later, with a 1.2 GHz quad-core ARM Cortex-A53 CPU, 1GB RAM, and support for Bluetooth and Wi-Fi connectivity.</a:t>
            </a:r>
          </a:p>
        </p:txBody>
      </p:sp>
      <p:pic>
        <p:nvPicPr>
          <p:cNvPr id="13" name="Picture 12" descr="https://m.media-amazon.com/images/I/81hyqDgm8vL._AC_SL1500_.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52046" y="2205990"/>
            <a:ext cx="3639185" cy="2446020"/>
          </a:xfrm>
          <a:prstGeom prst="rect">
            <a:avLst/>
          </a:prstGeom>
          <a:noFill/>
          <a:ln>
            <a:noFill/>
          </a:ln>
        </p:spPr>
      </p:pic>
    </p:spTree>
    <p:extLst>
      <p:ext uri="{BB962C8B-B14F-4D97-AF65-F5344CB8AC3E}">
        <p14:creationId xmlns:p14="http://schemas.microsoft.com/office/powerpoint/2010/main" val="42733553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Key Elements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14507" y="2019993"/>
            <a:ext cx="3450664" cy="3565705"/>
          </a:xfrm>
        </p:spPr>
        <p:txBody>
          <a:bodyPr anchor="t">
            <a:normAutofit lnSpcReduction="10000"/>
          </a:bodyPr>
          <a:lstStyle/>
          <a:p>
            <a:r>
              <a:rPr lang="en-US" dirty="0"/>
              <a:t>Flask Web Server - The Flask web server used in the </a:t>
            </a:r>
            <a:r>
              <a:rPr lang="en-US" dirty="0" err="1"/>
              <a:t>PiDriver</a:t>
            </a:r>
            <a:r>
              <a:rPr lang="en-US" dirty="0"/>
              <a:t> system is a lightweight web server written in Python. It can handle multiple requests at once and supports web sockets for real-time communication.</a:t>
            </a:r>
          </a:p>
        </p:txBody>
      </p:sp>
      <p:pic>
        <p:nvPicPr>
          <p:cNvPr id="1028" name="Picture 4" descr="Flask (web framework)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0698" y="1668907"/>
            <a:ext cx="5688408" cy="2227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9240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Key Elements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14507" y="2019993"/>
            <a:ext cx="3450664" cy="3565705"/>
          </a:xfrm>
        </p:spPr>
        <p:txBody>
          <a:bodyPr anchor="t">
            <a:normAutofit lnSpcReduction="10000"/>
          </a:bodyPr>
          <a:lstStyle/>
          <a:p>
            <a:r>
              <a:rPr lang="en-US" dirty="0"/>
              <a:t>Motor Controller - The motor controller used in the </a:t>
            </a:r>
            <a:r>
              <a:rPr lang="en-US" dirty="0" err="1"/>
              <a:t>PiDriver</a:t>
            </a:r>
            <a:r>
              <a:rPr lang="en-US" dirty="0"/>
              <a:t> system is a L298N Dual H-Bridge Motor Controller, capable of controlling two DC motors with a maximum current of 2A per channel.</a:t>
            </a:r>
          </a:p>
        </p:txBody>
      </p:sp>
      <p:pic>
        <p:nvPicPr>
          <p:cNvPr id="13" name="Picture 12" descr="https://m.media-amazon.com/images/I/71djDWh1BJL._AC_SL1500_.jpg"/>
          <p:cNvPicPr/>
          <p:nvPr/>
        </p:nvPicPr>
        <p:blipFill>
          <a:blip r:embed="rId2" cstate="print">
            <a:extLst>
              <a:ext uri="{BEBA8EAE-BF5A-486C-A8C5-ECC9F3942E4B}">
                <a14:imgProps xmlns:a14="http://schemas.microsoft.com/office/drawing/2010/main">
                  <a14:imgLayer r:embed="rId3">
                    <a14:imgEffect>
                      <a14:backgroundRemoval t="0" b="100000" l="0" r="98911"/>
                    </a14:imgEffect>
                  </a14:imgLayer>
                </a14:imgProps>
              </a:ext>
              <a:ext uri="{28A0092B-C50C-407E-A947-70E740481C1C}">
                <a14:useLocalDpi xmlns:a14="http://schemas.microsoft.com/office/drawing/2010/main" val="0"/>
              </a:ext>
            </a:extLst>
          </a:blip>
          <a:srcRect/>
          <a:stretch>
            <a:fillRect/>
          </a:stretch>
        </p:blipFill>
        <p:spPr bwMode="auto">
          <a:xfrm>
            <a:off x="4958080" y="2463165"/>
            <a:ext cx="2275840" cy="1931670"/>
          </a:xfrm>
          <a:prstGeom prst="rect">
            <a:avLst/>
          </a:prstGeom>
          <a:noFill/>
          <a:ln>
            <a:noFill/>
          </a:ln>
        </p:spPr>
      </p:pic>
    </p:spTree>
    <p:extLst>
      <p:ext uri="{BB962C8B-B14F-4D97-AF65-F5344CB8AC3E}">
        <p14:creationId xmlns:p14="http://schemas.microsoft.com/office/powerpoint/2010/main" val="3611526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9CAC3B1-4879-424D-8F15-20627719615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4B8492CB-DFBA-4A82-9778-F21493DA36C1}"/>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6526211" y="0"/>
            <a:ext cx="5014912" cy="6862763"/>
            <a:chOff x="2928938" y="-4763"/>
            <a:chExt cx="5014912" cy="6862763"/>
          </a:xfrm>
        </p:grpSpPr>
        <p:sp>
          <p:nvSpPr>
            <p:cNvPr id="24" name="Freeform 6">
              <a:extLst>
                <a:ext uri="{FF2B5EF4-FFF2-40B4-BE49-F238E27FC236}">
                  <a16:creationId xmlns:a16="http://schemas.microsoft.com/office/drawing/2014/main" id="{E34CC1C8-EBDD-4AEA-83E6-B27575B62E2E}"/>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5" name="Freeform 7">
              <a:extLst>
                <a:ext uri="{FF2B5EF4-FFF2-40B4-BE49-F238E27FC236}">
                  <a16:creationId xmlns:a16="http://schemas.microsoft.com/office/drawing/2014/main" id="{D6B38644-B85D-4211-9526-5B4C2A662BF7}"/>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rgbClr val="595959"/>
            </a:solidFill>
            <a:ln>
              <a:noFill/>
            </a:ln>
          </p:spPr>
        </p:sp>
        <p:sp>
          <p:nvSpPr>
            <p:cNvPr id="26" name="Freeform 12">
              <a:extLst>
                <a:ext uri="{FF2B5EF4-FFF2-40B4-BE49-F238E27FC236}">
                  <a16:creationId xmlns:a16="http://schemas.microsoft.com/office/drawing/2014/main" id="{8A8B2820-6B8F-4C19-BFC5-D28EE44E54CB}"/>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rgbClr val="262626"/>
            </a:solidFill>
            <a:ln>
              <a:noFill/>
            </a:ln>
          </p:spPr>
        </p:sp>
        <p:sp>
          <p:nvSpPr>
            <p:cNvPr id="27" name="Freeform 13">
              <a:extLst>
                <a:ext uri="{FF2B5EF4-FFF2-40B4-BE49-F238E27FC236}">
                  <a16:creationId xmlns:a16="http://schemas.microsoft.com/office/drawing/2014/main" id="{773528ED-4D37-4A77-A8CA-86B6221C5E82}"/>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8" name="Freeform 14">
              <a:extLst>
                <a:ext uri="{FF2B5EF4-FFF2-40B4-BE49-F238E27FC236}">
                  <a16:creationId xmlns:a16="http://schemas.microsoft.com/office/drawing/2014/main" id="{8A58A902-E944-4399-9A93-A91A6A82B166}"/>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9" name="Freeform 15">
              <a:extLst>
                <a:ext uri="{FF2B5EF4-FFF2-40B4-BE49-F238E27FC236}">
                  <a16:creationId xmlns:a16="http://schemas.microsoft.com/office/drawing/2014/main" id="{4EDB1155-2E8E-4FB8-AD42-101FE4383231}"/>
                </a:ext>
                <a:ext uri="{C183D7F6-B498-43B3-948B-1728B52AA6E4}">
                  <adec:decorative xmlns=""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rgbClr val="404040"/>
            </a:solidFill>
            <a:ln>
              <a:noFill/>
            </a:ln>
          </p:spPr>
        </p:sp>
      </p:grpSp>
      <p:sp>
        <p:nvSpPr>
          <p:cNvPr id="2" name="Title 1">
            <a:extLst>
              <a:ext uri="{FF2B5EF4-FFF2-40B4-BE49-F238E27FC236}">
                <a16:creationId xmlns:a16="http://schemas.microsoft.com/office/drawing/2014/main" id="{C7492CCE-C435-464E-A19A-D4C606FDBE3D}"/>
              </a:ext>
            </a:extLst>
          </p:cNvPr>
          <p:cNvSpPr>
            <a:spLocks noGrp="1"/>
          </p:cNvSpPr>
          <p:nvPr>
            <p:ph type="title"/>
          </p:nvPr>
        </p:nvSpPr>
        <p:spPr>
          <a:xfrm>
            <a:off x="514507" y="257869"/>
            <a:ext cx="7411825" cy="1752599"/>
          </a:xfrm>
        </p:spPr>
        <p:txBody>
          <a:bodyPr>
            <a:normAutofit/>
          </a:bodyPr>
          <a:lstStyle/>
          <a:p>
            <a:pPr algn="l"/>
            <a:r>
              <a:rPr lang="en-US" dirty="0" err="1" smtClean="0"/>
              <a:t>PiDriver</a:t>
            </a:r>
            <a:r>
              <a:rPr lang="en-US" dirty="0" smtClean="0"/>
              <a:t> – Key Elements</a:t>
            </a:r>
            <a:endParaRPr lang="en-US" dirty="0"/>
          </a:p>
        </p:txBody>
      </p:sp>
      <p:sp>
        <p:nvSpPr>
          <p:cNvPr id="3" name="Content Placeholder 2">
            <a:extLst>
              <a:ext uri="{FF2B5EF4-FFF2-40B4-BE49-F238E27FC236}">
                <a16:creationId xmlns:a16="http://schemas.microsoft.com/office/drawing/2014/main" id="{60DFF4FA-F598-4962-B6AB-31A8BE724E52}"/>
              </a:ext>
            </a:extLst>
          </p:cNvPr>
          <p:cNvSpPr>
            <a:spLocks noGrp="1"/>
          </p:cNvSpPr>
          <p:nvPr>
            <p:ph idx="1"/>
          </p:nvPr>
        </p:nvSpPr>
        <p:spPr>
          <a:xfrm>
            <a:off x="514507" y="2019993"/>
            <a:ext cx="3450664" cy="3565705"/>
          </a:xfrm>
        </p:spPr>
        <p:txBody>
          <a:bodyPr anchor="t">
            <a:normAutofit fontScale="92500"/>
          </a:bodyPr>
          <a:lstStyle/>
          <a:p>
            <a:r>
              <a:rPr lang="en-US" dirty="0"/>
              <a:t>RC Car - The RC car used with the </a:t>
            </a:r>
            <a:r>
              <a:rPr lang="en-US" dirty="0" err="1"/>
              <a:t>PiDriver</a:t>
            </a:r>
            <a:r>
              <a:rPr lang="en-US" dirty="0"/>
              <a:t> system can be any RC car that is compatible with the motor controller and has enough space for the Raspberry Pi and other components. The system is designed to work with most standard RC cars.</a:t>
            </a:r>
            <a:endParaRPr lang="en-US" dirty="0"/>
          </a:p>
        </p:txBody>
      </p:sp>
      <p:pic>
        <p:nvPicPr>
          <p:cNvPr id="14" name="Picture 13" descr="https://m.media-amazon.com/images/I/71FUfQ9svvL._AC_SL1500_.jpg"/>
          <p:cNvPicPr/>
          <p:nvPr/>
        </p:nvPicPr>
        <p:blipFill>
          <a:blip r:embed="rId2" cstate="print">
            <a:extLst>
              <a:ext uri="{BEBA8EAE-BF5A-486C-A8C5-ECC9F3942E4B}">
                <a14:imgProps xmlns:a14="http://schemas.microsoft.com/office/drawing/2010/main">
                  <a14:imgLayer r:embed="rId3">
                    <a14:imgEffect>
                      <a14:backgroundRemoval t="563" b="100000" l="0" r="100000">
                        <a14:foregroundMark x1="60862" y1="47842" x2="63734" y2="36585"/>
                        <a14:foregroundMark x1="32316" y1="43527" x2="34470" y2="41276"/>
                        <a14:foregroundMark x1="30880" y1="42964" x2="30880" y2="42964"/>
                        <a14:backgroundMark x1="38779" y1="12946" x2="7899" y2="15760"/>
                        <a14:backgroundMark x1="10772" y1="7505" x2="35907" y2="30019"/>
                        <a14:backgroundMark x1="7899" y1="28143" x2="27110" y2="16698"/>
                        <a14:backgroundMark x1="8618" y1="31520" x2="28725" y2="29831"/>
                        <a14:backgroundMark x1="42370" y1="13508" x2="42011" y2="29644"/>
                      </a14:backgroundRemoval>
                    </a14:imgEffect>
                  </a14:imgLayer>
                </a14:imgProps>
              </a:ext>
              <a:ext uri="{28A0092B-C50C-407E-A947-70E740481C1C}">
                <a14:useLocalDpi xmlns:a14="http://schemas.microsoft.com/office/drawing/2010/main" val="0"/>
              </a:ext>
            </a:extLst>
          </a:blip>
          <a:srcRect/>
          <a:stretch>
            <a:fillRect/>
          </a:stretch>
        </p:blipFill>
        <p:spPr bwMode="auto">
          <a:xfrm>
            <a:off x="4922734" y="1629670"/>
            <a:ext cx="3486252" cy="3424843"/>
          </a:xfrm>
          <a:prstGeom prst="rect">
            <a:avLst/>
          </a:prstGeom>
          <a:noFill/>
          <a:ln>
            <a:noFill/>
          </a:ln>
        </p:spPr>
      </p:pic>
    </p:spTree>
    <p:extLst>
      <p:ext uri="{BB962C8B-B14F-4D97-AF65-F5344CB8AC3E}">
        <p14:creationId xmlns:p14="http://schemas.microsoft.com/office/powerpoint/2010/main" val="1825033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7023227-530E-4024-91EF-312A851A758C}">
  <ds:schemaRefs>
    <ds:schemaRef ds:uri="http://schemas.microsoft.com/office/2006/documentManagement/types"/>
    <ds:schemaRef ds:uri="16c05727-aa75-4e4a-9b5f-8a80a1165891"/>
    <ds:schemaRef ds:uri="http://purl.org/dc/dcmitype/"/>
    <ds:schemaRef ds:uri="http://purl.org/dc/terms/"/>
    <ds:schemaRef ds:uri="http://schemas.microsoft.com/office/2006/metadata/properties"/>
    <ds:schemaRef ds:uri="http://www.w3.org/XML/1998/namespace"/>
    <ds:schemaRef ds:uri="http://purl.org/dc/elements/1.1/"/>
    <ds:schemaRef ds:uri="71af3243-3dd4-4a8d-8c0d-dd76da1f02a5"/>
    <ds:schemaRef ds:uri="http://schemas.microsoft.com/office/infopath/2007/PartnerControls"/>
    <ds:schemaRef ds:uri="http://schemas.openxmlformats.org/package/2006/metadata/core-properties"/>
  </ds:schemaRefs>
</ds:datastoreItem>
</file>

<file path=customXml/itemProps2.xml><?xml version="1.0" encoding="utf-8"?>
<ds:datastoreItem xmlns:ds="http://schemas.openxmlformats.org/officeDocument/2006/customXml" ds:itemID="{627C19A7-3107-4CB2-BD0D-F7C79BE028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3315AA3-EAE3-44ED-8368-BAC2FFFB481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Parallax design</Template>
  <TotalTime>0</TotalTime>
  <Words>1119</Words>
  <Application>Microsoft Office PowerPoint</Application>
  <PresentationFormat>Widescreen</PresentationFormat>
  <Paragraphs>69</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Corbel</vt:lpstr>
      <vt:lpstr>Times New Roman</vt:lpstr>
      <vt:lpstr>Parallax</vt:lpstr>
      <vt:lpstr>PiDriver</vt:lpstr>
      <vt:lpstr>PiDriver</vt:lpstr>
      <vt:lpstr>PiDriver</vt:lpstr>
      <vt:lpstr>PiDriver – Technical Build</vt:lpstr>
      <vt:lpstr>PiDriver – Key Elements</vt:lpstr>
      <vt:lpstr>PiDriver – Key Elements</vt:lpstr>
      <vt:lpstr>PiDriver – Key Elements</vt:lpstr>
      <vt:lpstr>PiDriver – Key Elements</vt:lpstr>
      <vt:lpstr>PiDriver – Key Elements</vt:lpstr>
      <vt:lpstr>PiDriver – Key Elements</vt:lpstr>
      <vt:lpstr>PiDriver – System Block Diagram</vt:lpstr>
      <vt:lpstr>PiDriver – Software Diagram</vt:lpstr>
      <vt:lpstr>PiDriver – Visibility</vt:lpstr>
      <vt:lpstr>PiDriver – Future Developments</vt:lpstr>
      <vt:lpstr>PiDriver - Contact Information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2023-04-08T03:32:19Z</dcterms:created>
  <dcterms:modified xsi:type="dcterms:W3CDTF">2023-04-15T00:35:03Z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